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 bookmarkIdSeed="2">
  <p:sldMasterIdLst>
    <p:sldMasterId id="2147483656" r:id="rId1"/>
  </p:sldMasterIdLst>
  <p:notesMasterIdLst>
    <p:notesMasterId r:id="rId25"/>
  </p:notesMasterIdLst>
  <p:sldIdLst>
    <p:sldId id="256" r:id="rId2"/>
    <p:sldId id="258" r:id="rId3"/>
    <p:sldId id="274" r:id="rId4"/>
    <p:sldId id="276" r:id="rId5"/>
    <p:sldId id="275" r:id="rId6"/>
    <p:sldId id="273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90" r:id="rId19"/>
    <p:sldId id="292" r:id="rId20"/>
    <p:sldId id="288" r:id="rId21"/>
    <p:sldId id="289" r:id="rId22"/>
    <p:sldId id="291" r:id="rId23"/>
    <p:sldId id="272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Gill Sans" panose="020B0604020202020204" charset="0"/>
      <p:regular r:id="rId30"/>
      <p:bold r:id="rId31"/>
    </p:embeddedFont>
    <p:embeddedFont>
      <p:font typeface="Verdana" panose="020B060403050404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1">
          <p15:clr>
            <a:srgbClr val="A4A3A4"/>
          </p15:clr>
        </p15:guide>
        <p15:guide id="2" pos="2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974" y="1380"/>
      </p:cViewPr>
      <p:guideLst>
        <p:guide orient="horz" pos="311"/>
        <p:guide pos="2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 sz="12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1445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1820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17934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20192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85164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61663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1770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91970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92488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6028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22353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61845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46427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4499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9275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1523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8307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8173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3622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3656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1164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685800" y="1153206"/>
            <a:ext cx="7772400" cy="1101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0C234B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1371600" y="2431336"/>
            <a:ext cx="6400800" cy="828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/>
          <a:lstStyle>
            <a:lvl1pPr marR="0" lvl="0" algn="ctr" rtl="0">
              <a:spcBef>
                <a:spcPts val="800"/>
              </a:spcBef>
              <a:spcAft>
                <a:spcPts val="0"/>
              </a:spcAft>
              <a:buClr>
                <a:srgbClr val="BE0B34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700"/>
              </a:spcBef>
              <a:spcAft>
                <a:spcPts val="0"/>
              </a:spcAft>
              <a:buClr>
                <a:srgbClr val="BE0B3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600"/>
              </a:spcBef>
              <a:spcAft>
                <a:spcPts val="0"/>
              </a:spcAft>
              <a:buClr>
                <a:srgbClr val="BE0B34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500"/>
              </a:spcBef>
              <a:spcAft>
                <a:spcPts val="0"/>
              </a:spcAft>
              <a:buClr>
                <a:srgbClr val="BE0B34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500"/>
              </a:spcBef>
              <a:spcAft>
                <a:spcPts val="0"/>
              </a:spcAft>
              <a:buClr>
                <a:srgbClr val="BE0B34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50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50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50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50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46813" y="4015014"/>
            <a:ext cx="2256972" cy="1128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 descr="triangles_r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199" y="998277"/>
            <a:ext cx="606552" cy="82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ed Slide">
  <p:cSld name="Bulleted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85291" y="0"/>
            <a:ext cx="7772400" cy="1103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rgbClr val="0C234B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765443" y="1713986"/>
            <a:ext cx="3599264" cy="2971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spcBef>
                <a:spcPts val="800"/>
              </a:spcBef>
              <a:spcAft>
                <a:spcPts val="0"/>
              </a:spcAft>
              <a:buClr>
                <a:srgbClr val="BE0B3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0200" algn="l" rtl="0">
              <a:spcBef>
                <a:spcPts val="700"/>
              </a:spcBef>
              <a:spcAft>
                <a:spcPts val="0"/>
              </a:spcAft>
              <a:buClr>
                <a:srgbClr val="BE0B34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04800" algn="l" rtl="0">
              <a:spcBef>
                <a:spcPts val="600"/>
              </a:spcBef>
              <a:spcAft>
                <a:spcPts val="0"/>
              </a:spcAft>
              <a:buClr>
                <a:srgbClr val="BE0B3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04800" algn="l" rtl="0">
              <a:spcBef>
                <a:spcPts val="500"/>
              </a:spcBef>
              <a:spcAft>
                <a:spcPts val="0"/>
              </a:spcAft>
              <a:buClr>
                <a:srgbClr val="BE0B3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04800" algn="l" rtl="0">
              <a:spcBef>
                <a:spcPts val="500"/>
              </a:spcBef>
              <a:spcAft>
                <a:spcPts val="0"/>
              </a:spcAft>
              <a:buClr>
                <a:srgbClr val="BE0B3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2"/>
          </p:nvPr>
        </p:nvSpPr>
        <p:spPr>
          <a:xfrm>
            <a:off x="4723271" y="1713986"/>
            <a:ext cx="3599264" cy="2971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spcBef>
                <a:spcPts val="800"/>
              </a:spcBef>
              <a:spcAft>
                <a:spcPts val="0"/>
              </a:spcAft>
              <a:buClr>
                <a:srgbClr val="BE0B3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0200" algn="l" rtl="0">
              <a:spcBef>
                <a:spcPts val="700"/>
              </a:spcBef>
              <a:spcAft>
                <a:spcPts val="0"/>
              </a:spcAft>
              <a:buClr>
                <a:srgbClr val="BE0B34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04800" algn="l" rtl="0">
              <a:spcBef>
                <a:spcPts val="600"/>
              </a:spcBef>
              <a:spcAft>
                <a:spcPts val="0"/>
              </a:spcAft>
              <a:buClr>
                <a:srgbClr val="BE0B3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04800" algn="l" rtl="0">
              <a:spcBef>
                <a:spcPts val="500"/>
              </a:spcBef>
              <a:spcAft>
                <a:spcPts val="0"/>
              </a:spcAft>
              <a:buClr>
                <a:srgbClr val="BE0B3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04800" algn="l" rtl="0">
              <a:spcBef>
                <a:spcPts val="500"/>
              </a:spcBef>
              <a:spcAft>
                <a:spcPts val="0"/>
              </a:spcAft>
              <a:buClr>
                <a:srgbClr val="BE0B3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571500" indent="-571500" algn="l">
              <a:buFont typeface="Wingdings" panose="05000000000000000000" pitchFamily="2" charset="2"/>
              <a:buChar char="Ø"/>
              <a:defRPr/>
            </a:lvl1pPr>
          </a:lstStyle>
          <a:p>
            <a:r>
              <a:rPr lang="en-US" dirty="0" err="1" smtClean="0"/>
              <a:t>Avavav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avavav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avavavav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98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agraph Content">
  <p:cSld name="Paragraph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685291" y="0"/>
            <a:ext cx="7772400" cy="1103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rgbClr val="0C234B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950387" y="2157897"/>
            <a:ext cx="3845859" cy="1418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6F868D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0200" algn="ctr" rtl="0">
              <a:spcBef>
                <a:spcPts val="700"/>
              </a:spcBef>
              <a:spcAft>
                <a:spcPts val="0"/>
              </a:spcAft>
              <a:buClr>
                <a:srgbClr val="BE0B34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04800" algn="ctr" rtl="0">
              <a:spcBef>
                <a:spcPts val="600"/>
              </a:spcBef>
              <a:spcAft>
                <a:spcPts val="0"/>
              </a:spcAft>
              <a:buClr>
                <a:srgbClr val="BE0B3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04800" algn="ctr" rtl="0">
              <a:spcBef>
                <a:spcPts val="500"/>
              </a:spcBef>
              <a:spcAft>
                <a:spcPts val="0"/>
              </a:spcAft>
              <a:buClr>
                <a:srgbClr val="BE0B3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04800" algn="ctr" rtl="0">
              <a:spcBef>
                <a:spcPts val="500"/>
              </a:spcBef>
              <a:spcAft>
                <a:spcPts val="0"/>
              </a:spcAft>
              <a:buClr>
                <a:srgbClr val="BE0B3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2"/>
          </p:nvPr>
        </p:nvSpPr>
        <p:spPr>
          <a:xfrm>
            <a:off x="930172" y="1817064"/>
            <a:ext cx="3845859" cy="35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AB052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AB052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0200" algn="ctr" rtl="0">
              <a:spcBef>
                <a:spcPts val="700"/>
              </a:spcBef>
              <a:spcAft>
                <a:spcPts val="0"/>
              </a:spcAft>
              <a:buClr>
                <a:srgbClr val="BE0B34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04800" algn="ctr" rtl="0">
              <a:spcBef>
                <a:spcPts val="600"/>
              </a:spcBef>
              <a:spcAft>
                <a:spcPts val="0"/>
              </a:spcAft>
              <a:buClr>
                <a:srgbClr val="BE0B3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04800" algn="ctr" rtl="0">
              <a:spcBef>
                <a:spcPts val="500"/>
              </a:spcBef>
              <a:spcAft>
                <a:spcPts val="0"/>
              </a:spcAft>
              <a:buClr>
                <a:srgbClr val="BE0B3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04800" algn="ctr" rtl="0">
              <a:spcBef>
                <a:spcPts val="500"/>
              </a:spcBef>
              <a:spcAft>
                <a:spcPts val="0"/>
              </a:spcAft>
              <a:buClr>
                <a:srgbClr val="BE0B3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Paragraph Content">
  <p:cSld name="Two Paragraph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685291" y="0"/>
            <a:ext cx="7772400" cy="1103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rgbClr val="0C234B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987377" y="1664663"/>
            <a:ext cx="3377331" cy="2929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6F868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0200" algn="ctr" rtl="0">
              <a:spcBef>
                <a:spcPts val="700"/>
              </a:spcBef>
              <a:spcAft>
                <a:spcPts val="0"/>
              </a:spcAft>
              <a:buClr>
                <a:srgbClr val="BE0B34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04800" algn="ctr" rtl="0">
              <a:spcBef>
                <a:spcPts val="600"/>
              </a:spcBef>
              <a:spcAft>
                <a:spcPts val="0"/>
              </a:spcAft>
              <a:buClr>
                <a:srgbClr val="BE0B3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04800" algn="ctr" rtl="0">
              <a:spcBef>
                <a:spcPts val="500"/>
              </a:spcBef>
              <a:spcAft>
                <a:spcPts val="0"/>
              </a:spcAft>
              <a:buClr>
                <a:srgbClr val="BE0B3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04800" algn="ctr" rtl="0">
              <a:spcBef>
                <a:spcPts val="500"/>
              </a:spcBef>
              <a:spcAft>
                <a:spcPts val="0"/>
              </a:spcAft>
              <a:buClr>
                <a:srgbClr val="BE0B3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4772589" y="1664663"/>
            <a:ext cx="3377331" cy="2929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6F868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0200" algn="ctr" rtl="0">
              <a:spcBef>
                <a:spcPts val="700"/>
              </a:spcBef>
              <a:spcAft>
                <a:spcPts val="0"/>
              </a:spcAft>
              <a:buClr>
                <a:srgbClr val="BE0B34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04800" algn="ctr" rtl="0">
              <a:spcBef>
                <a:spcPts val="600"/>
              </a:spcBef>
              <a:spcAft>
                <a:spcPts val="0"/>
              </a:spcAft>
              <a:buClr>
                <a:srgbClr val="BE0B3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04800" algn="ctr" rtl="0">
              <a:spcBef>
                <a:spcPts val="500"/>
              </a:spcBef>
              <a:spcAft>
                <a:spcPts val="0"/>
              </a:spcAft>
              <a:buClr>
                <a:srgbClr val="BE0B3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04800" algn="ctr" rtl="0">
              <a:spcBef>
                <a:spcPts val="500"/>
              </a:spcBef>
              <a:spcAft>
                <a:spcPts val="0"/>
              </a:spcAft>
              <a:buClr>
                <a:srgbClr val="BE0B3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 Slide">
  <p:cSld name="Object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685291" y="0"/>
            <a:ext cx="7772400" cy="1103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rgbClr val="0C234B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6"/>
          <p:cNvSpPr txBox="1"/>
          <p:nvPr/>
        </p:nvSpPr>
        <p:spPr>
          <a:xfrm>
            <a:off x="4641547" y="1350987"/>
            <a:ext cx="3291626" cy="20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1209963" y="1575377"/>
            <a:ext cx="6467763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/>
          <a:lstStyle>
            <a:lvl1pPr marL="457200" marR="0" lvl="0" indent="-406400" algn="ctr" rtl="0">
              <a:spcBef>
                <a:spcPts val="800"/>
              </a:spcBef>
              <a:spcAft>
                <a:spcPts val="0"/>
              </a:spcAft>
              <a:buClr>
                <a:srgbClr val="BE0B3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81000" algn="ctr" rtl="0">
              <a:spcBef>
                <a:spcPts val="700"/>
              </a:spcBef>
              <a:spcAft>
                <a:spcPts val="0"/>
              </a:spcAft>
              <a:buClr>
                <a:srgbClr val="BE0B34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ctr" rtl="0">
              <a:spcBef>
                <a:spcPts val="600"/>
              </a:spcBef>
              <a:spcAft>
                <a:spcPts val="0"/>
              </a:spcAft>
              <a:buClr>
                <a:srgbClr val="BE0B3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ctr" rtl="0">
              <a:spcBef>
                <a:spcPts val="500"/>
              </a:spcBef>
              <a:spcAft>
                <a:spcPts val="0"/>
              </a:spcAft>
              <a:buClr>
                <a:srgbClr val="BE0B3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ctr" rtl="0">
              <a:spcBef>
                <a:spcPts val="500"/>
              </a:spcBef>
              <a:spcAft>
                <a:spcPts val="0"/>
              </a:spcAft>
              <a:buClr>
                <a:srgbClr val="BE0B3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>
            <a:spLocks noGrp="1"/>
          </p:cNvSpPr>
          <p:nvPr>
            <p:ph type="pic" idx="2"/>
          </p:nvPr>
        </p:nvSpPr>
        <p:spPr>
          <a:xfrm>
            <a:off x="1792288" y="1187895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/>
          <a:lstStyle>
            <a:lvl1pPr marR="0" lvl="0" algn="ctr" rtl="0">
              <a:spcBef>
                <a:spcPts val="800"/>
              </a:spcBef>
              <a:spcAft>
                <a:spcPts val="0"/>
              </a:spcAft>
              <a:buClr>
                <a:srgbClr val="BE0B34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700"/>
              </a:spcBef>
              <a:spcAft>
                <a:spcPts val="0"/>
              </a:spcAft>
              <a:buClr>
                <a:srgbClr val="BE0B34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600"/>
              </a:spcBef>
              <a:spcAft>
                <a:spcPts val="0"/>
              </a:spcAft>
              <a:buClr>
                <a:srgbClr val="BE0B34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500"/>
              </a:spcBef>
              <a:spcAft>
                <a:spcPts val="0"/>
              </a:spcAft>
              <a:buClr>
                <a:srgbClr val="BE0B34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500"/>
              </a:spcBef>
              <a:spcAft>
                <a:spcPts val="0"/>
              </a:spcAft>
              <a:buClr>
                <a:srgbClr val="BE0B34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50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50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50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50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1792288" y="4297179"/>
            <a:ext cx="5486400" cy="40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/>
          <a:lstStyle>
            <a:lvl1pPr marL="457200" marR="0" lvl="0" indent="-228600" algn="ctr" rtl="0">
              <a:spcBef>
                <a:spcPts val="800"/>
              </a:spcBef>
              <a:spcAft>
                <a:spcPts val="0"/>
              </a:spcAft>
              <a:buClr>
                <a:srgbClr val="BE0B34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228600" algn="ctr" rtl="0">
              <a:spcBef>
                <a:spcPts val="700"/>
              </a:spcBef>
              <a:spcAft>
                <a:spcPts val="0"/>
              </a:spcAft>
              <a:buClr>
                <a:srgbClr val="BE0B34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28600" algn="ctr" rtl="0">
              <a:spcBef>
                <a:spcPts val="600"/>
              </a:spcBef>
              <a:spcAft>
                <a:spcPts val="0"/>
              </a:spcAft>
              <a:buClr>
                <a:srgbClr val="BE0B34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28600" algn="ctr" rtl="0">
              <a:spcBef>
                <a:spcPts val="500"/>
              </a:spcBef>
              <a:spcAft>
                <a:spcPts val="0"/>
              </a:spcAft>
              <a:buClr>
                <a:srgbClr val="BE0B34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28600" algn="ctr" rtl="0">
              <a:spcBef>
                <a:spcPts val="500"/>
              </a:spcBef>
              <a:spcAft>
                <a:spcPts val="0"/>
              </a:spcAft>
              <a:buClr>
                <a:srgbClr val="BE0B34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228600" algn="ctr" rtl="0">
              <a:spcBef>
                <a:spcPts val="500"/>
              </a:spcBef>
              <a:spcAft>
                <a:spcPts val="0"/>
              </a:spcAft>
              <a:buClr>
                <a:srgbClr val="878787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ctr" rtl="0">
              <a:spcBef>
                <a:spcPts val="500"/>
              </a:spcBef>
              <a:spcAft>
                <a:spcPts val="0"/>
              </a:spcAft>
              <a:buClr>
                <a:srgbClr val="878787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ctr" rtl="0">
              <a:spcBef>
                <a:spcPts val="500"/>
              </a:spcBef>
              <a:spcAft>
                <a:spcPts val="0"/>
              </a:spcAft>
              <a:buClr>
                <a:srgbClr val="878787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ctr" rtl="0">
              <a:spcBef>
                <a:spcPts val="500"/>
              </a:spcBef>
              <a:spcAft>
                <a:spcPts val="0"/>
              </a:spcAft>
              <a:buClr>
                <a:srgbClr val="878787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685291" y="0"/>
            <a:ext cx="7772400" cy="1103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rgbClr val="0C234B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ft Aligned Slide">
  <p:cSld name="Left Aligned Slid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685291" y="0"/>
            <a:ext cx="7772400" cy="1103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rgbClr val="0C234B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1"/>
          </p:nvPr>
        </p:nvSpPr>
        <p:spPr>
          <a:xfrm>
            <a:off x="679135" y="1109775"/>
            <a:ext cx="2255330" cy="221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6F868D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0200" algn="ctr" rtl="0">
              <a:spcBef>
                <a:spcPts val="700"/>
              </a:spcBef>
              <a:spcAft>
                <a:spcPts val="0"/>
              </a:spcAft>
              <a:buClr>
                <a:srgbClr val="BE0B34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04800" algn="ctr" rtl="0">
              <a:spcBef>
                <a:spcPts val="600"/>
              </a:spcBef>
              <a:spcAft>
                <a:spcPts val="0"/>
              </a:spcAft>
              <a:buClr>
                <a:srgbClr val="BE0B3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04800" algn="ctr" rtl="0">
              <a:spcBef>
                <a:spcPts val="500"/>
              </a:spcBef>
              <a:spcAft>
                <a:spcPts val="0"/>
              </a:spcAft>
              <a:buClr>
                <a:srgbClr val="BE0B3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04800" algn="ctr" rtl="0">
              <a:spcBef>
                <a:spcPts val="500"/>
              </a:spcBef>
              <a:spcAft>
                <a:spcPts val="0"/>
              </a:spcAft>
              <a:buClr>
                <a:srgbClr val="BE0B3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>
            <a:spLocks noGrp="1"/>
          </p:cNvSpPr>
          <p:nvPr>
            <p:ph type="pic" idx="2"/>
          </p:nvPr>
        </p:nvSpPr>
        <p:spPr>
          <a:xfrm>
            <a:off x="3049915" y="1187895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/>
          <a:lstStyle>
            <a:lvl1pPr marR="0" lvl="0" algn="ctr" rtl="0">
              <a:spcBef>
                <a:spcPts val="800"/>
              </a:spcBef>
              <a:spcAft>
                <a:spcPts val="0"/>
              </a:spcAft>
              <a:buClr>
                <a:srgbClr val="BE0B34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700"/>
              </a:spcBef>
              <a:spcAft>
                <a:spcPts val="0"/>
              </a:spcAft>
              <a:buClr>
                <a:srgbClr val="BE0B34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600"/>
              </a:spcBef>
              <a:spcAft>
                <a:spcPts val="0"/>
              </a:spcAft>
              <a:buClr>
                <a:srgbClr val="BE0B34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500"/>
              </a:spcBef>
              <a:spcAft>
                <a:spcPts val="0"/>
              </a:spcAft>
              <a:buClr>
                <a:srgbClr val="BE0B34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500"/>
              </a:spcBef>
              <a:spcAft>
                <a:spcPts val="0"/>
              </a:spcAft>
              <a:buClr>
                <a:srgbClr val="BE0B34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50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50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50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50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3"/>
          </p:nvPr>
        </p:nvSpPr>
        <p:spPr>
          <a:xfrm>
            <a:off x="3049915" y="4297179"/>
            <a:ext cx="5486400" cy="40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/>
          <a:lstStyle>
            <a:lvl1pPr marL="457200" marR="0" lvl="0" indent="-228600" algn="ctr" rtl="0">
              <a:spcBef>
                <a:spcPts val="800"/>
              </a:spcBef>
              <a:spcAft>
                <a:spcPts val="0"/>
              </a:spcAft>
              <a:buClr>
                <a:srgbClr val="BE0B34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228600" algn="ctr" rtl="0">
              <a:spcBef>
                <a:spcPts val="700"/>
              </a:spcBef>
              <a:spcAft>
                <a:spcPts val="0"/>
              </a:spcAft>
              <a:buClr>
                <a:srgbClr val="BE0B34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28600" algn="ctr" rtl="0">
              <a:spcBef>
                <a:spcPts val="600"/>
              </a:spcBef>
              <a:spcAft>
                <a:spcPts val="0"/>
              </a:spcAft>
              <a:buClr>
                <a:srgbClr val="BE0B34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28600" algn="ctr" rtl="0">
              <a:spcBef>
                <a:spcPts val="500"/>
              </a:spcBef>
              <a:spcAft>
                <a:spcPts val="0"/>
              </a:spcAft>
              <a:buClr>
                <a:srgbClr val="BE0B34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28600" algn="ctr" rtl="0">
              <a:spcBef>
                <a:spcPts val="500"/>
              </a:spcBef>
              <a:spcAft>
                <a:spcPts val="0"/>
              </a:spcAft>
              <a:buClr>
                <a:srgbClr val="BE0B34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228600" algn="ctr" rtl="0">
              <a:spcBef>
                <a:spcPts val="500"/>
              </a:spcBef>
              <a:spcAft>
                <a:spcPts val="0"/>
              </a:spcAft>
              <a:buClr>
                <a:srgbClr val="878787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ctr" rtl="0">
              <a:spcBef>
                <a:spcPts val="500"/>
              </a:spcBef>
              <a:spcAft>
                <a:spcPts val="0"/>
              </a:spcAft>
              <a:buClr>
                <a:srgbClr val="878787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ctr" rtl="0">
              <a:spcBef>
                <a:spcPts val="500"/>
              </a:spcBef>
              <a:spcAft>
                <a:spcPts val="0"/>
              </a:spcAft>
              <a:buClr>
                <a:srgbClr val="878787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ctr" rtl="0">
              <a:spcBef>
                <a:spcPts val="500"/>
              </a:spcBef>
              <a:spcAft>
                <a:spcPts val="0"/>
              </a:spcAft>
              <a:buClr>
                <a:srgbClr val="878787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85800" y="1597025"/>
            <a:ext cx="7772400" cy="1103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0C234B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371600" y="2914650"/>
            <a:ext cx="6400800" cy="1956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/>
          <a:lstStyle>
            <a:lvl1pPr marL="457200" marR="0" lvl="0" indent="-355600" algn="ctr" rtl="0">
              <a:spcBef>
                <a:spcPts val="800"/>
              </a:spcBef>
              <a:spcAft>
                <a:spcPts val="0"/>
              </a:spcAft>
              <a:buClr>
                <a:srgbClr val="BE0B3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0200" algn="ctr" rtl="0">
              <a:spcBef>
                <a:spcPts val="700"/>
              </a:spcBef>
              <a:spcAft>
                <a:spcPts val="0"/>
              </a:spcAft>
              <a:buClr>
                <a:srgbClr val="BE0B34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04800" algn="ctr" rtl="0">
              <a:spcBef>
                <a:spcPts val="600"/>
              </a:spcBef>
              <a:spcAft>
                <a:spcPts val="0"/>
              </a:spcAft>
              <a:buClr>
                <a:srgbClr val="BE0B3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04800" algn="ctr" rtl="0">
              <a:spcBef>
                <a:spcPts val="500"/>
              </a:spcBef>
              <a:spcAft>
                <a:spcPts val="0"/>
              </a:spcAft>
              <a:buClr>
                <a:srgbClr val="BE0B3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04800" algn="ctr" rtl="0">
              <a:spcBef>
                <a:spcPts val="500"/>
              </a:spcBef>
              <a:spcAft>
                <a:spcPts val="0"/>
              </a:spcAft>
              <a:buClr>
                <a:srgbClr val="BE0B3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2" name="Google Shape;12;p1" descr="triangle_page#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285118" y="4825556"/>
            <a:ext cx="575518" cy="31794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7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ctrTitle"/>
          </p:nvPr>
        </p:nvSpPr>
        <p:spPr>
          <a:xfrm>
            <a:off x="320040" y="1153206"/>
            <a:ext cx="8641080" cy="180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lvl="0"/>
            <a:r>
              <a:rPr lang="en-US" sz="2000" dirty="0" err="1" smtClean="0"/>
              <a:t>MmWave</a:t>
            </a:r>
            <a:r>
              <a:rPr lang="en-US" sz="2000" dirty="0" smtClean="0"/>
              <a:t> </a:t>
            </a:r>
            <a:r>
              <a:rPr lang="en-US" sz="2000" dirty="0"/>
              <a:t>Radar Point Cloud </a:t>
            </a:r>
            <a:r>
              <a:rPr lang="en-US" sz="2000" dirty="0" smtClean="0"/>
              <a:t>Segmentation using GMM</a:t>
            </a:r>
            <a:br>
              <a:rPr lang="en-US" sz="2000" dirty="0" smtClean="0"/>
            </a:br>
            <a:r>
              <a:rPr lang="en-US" sz="2000" dirty="0" smtClean="0"/>
              <a:t>in </a:t>
            </a:r>
            <a:r>
              <a:rPr lang="en-US" sz="2000" dirty="0"/>
              <a:t>Multimodal Traffic Monitoring</a:t>
            </a:r>
            <a:endParaRPr sz="2000" b="1" i="0" u="none" strike="noStrike" cap="none" dirty="0">
              <a:solidFill>
                <a:srgbClr val="0C234B"/>
              </a:solidFill>
              <a:sym typeface="Verdana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1371600" y="3064885"/>
            <a:ext cx="6400800" cy="828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BE0B34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rPr>
              <a:t>Feng Jin</a:t>
            </a:r>
            <a:endParaRPr dirty="0"/>
          </a:p>
          <a:p>
            <a:pPr marL="0" marR="0" lvl="0" indent="0" algn="ctr" rtl="0">
              <a:spcBef>
                <a:spcPts val="800"/>
              </a:spcBef>
              <a:spcAft>
                <a:spcPts val="0"/>
              </a:spcAft>
              <a:buClr>
                <a:srgbClr val="BE0B34"/>
              </a:buClr>
              <a:buSzPts val="2000"/>
              <a:buFont typeface="Arial"/>
              <a:buNone/>
            </a:pPr>
            <a:r>
              <a:rPr lang="en-US" dirty="0" smtClean="0"/>
              <a:t>Nov</a:t>
            </a:r>
            <a:r>
              <a:rPr lang="en-US" sz="2000" b="0" i="0" u="none" strike="noStrike" cap="none" dirty="0" smtClean="0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rPr>
              <a:t>. </a:t>
            </a:r>
            <a:r>
              <a:rPr lang="en-US" sz="2000" b="0" i="0" u="none" strike="noStrike" cap="none" dirty="0" smtClean="0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rPr>
              <a:t>08, 2019</a:t>
            </a:r>
            <a:endParaRPr sz="2000" b="0" i="0" u="none" strike="noStrike" cap="none" dirty="0">
              <a:solidFill>
                <a:srgbClr val="6F868D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452178" y="129540"/>
            <a:ext cx="8231938" cy="42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r>
              <a:rPr lang="en-US" sz="1800" b="1" i="0" u="none" strike="noStrike" cap="none" dirty="0" smtClean="0">
                <a:solidFill>
                  <a:srgbClr val="0C234B"/>
                </a:solidFill>
                <a:sym typeface="Verdana"/>
              </a:rPr>
              <a:t>Our work – Data Collection</a:t>
            </a:r>
            <a:endParaRPr sz="1800" b="1" i="0" u="none" strike="noStrike" cap="none" dirty="0">
              <a:solidFill>
                <a:srgbClr val="0C234B"/>
              </a:solidFill>
              <a:sym typeface="Verdan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472" y="488493"/>
            <a:ext cx="6229350" cy="445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452178" y="129540"/>
            <a:ext cx="8231938" cy="42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r>
              <a:rPr lang="en-US" sz="1800" b="1" i="0" u="none" strike="noStrike" cap="none" dirty="0" smtClean="0">
                <a:solidFill>
                  <a:srgbClr val="0C234B"/>
                </a:solidFill>
                <a:sym typeface="Verdana"/>
              </a:rPr>
              <a:t>Our work – Radar Data</a:t>
            </a:r>
            <a:endParaRPr sz="1800" b="1" i="0" u="none" strike="noStrike" cap="none" dirty="0">
              <a:solidFill>
                <a:srgbClr val="0C234B"/>
              </a:solidFill>
              <a:sym typeface="Verdan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15" y="1045028"/>
            <a:ext cx="8549616" cy="247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9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452178" y="129540"/>
            <a:ext cx="8231938" cy="42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r>
              <a:rPr lang="en-US" sz="1800" b="1" i="0" u="none" strike="noStrike" cap="none" dirty="0" smtClean="0">
                <a:solidFill>
                  <a:srgbClr val="0C234B"/>
                </a:solidFill>
                <a:sym typeface="Verdana"/>
              </a:rPr>
              <a:t>Our work – Feature Vector</a:t>
            </a:r>
            <a:endParaRPr sz="1800" b="1" i="0" u="none" strike="noStrike" cap="none" dirty="0">
              <a:solidFill>
                <a:srgbClr val="0C234B"/>
              </a:solidFill>
              <a:sym typeface="Verdan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388" y="835578"/>
            <a:ext cx="6762976" cy="33640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2178" y="1206311"/>
            <a:ext cx="1266825" cy="6449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Body extent</a:t>
            </a:r>
          </a:p>
        </p:txBody>
      </p:sp>
      <p:sp>
        <p:nvSpPr>
          <p:cNvPr id="4" name="Left Brace 3"/>
          <p:cNvSpPr/>
          <p:nvPr/>
        </p:nvSpPr>
        <p:spPr>
          <a:xfrm>
            <a:off x="1895475" y="962025"/>
            <a:ext cx="276225" cy="1133475"/>
          </a:xfrm>
          <a:prstGeom prst="leftBrac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28978" y="2428195"/>
            <a:ext cx="1266825" cy="6449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Relative Doppler</a:t>
            </a:r>
            <a:endParaRPr lang="en-US" sz="1200" b="1" dirty="0" smtClean="0">
              <a:solidFill>
                <a:schemeClr val="tx1"/>
              </a:solidFill>
            </a:endParaRPr>
          </a:p>
        </p:txBody>
      </p:sp>
      <p:sp>
        <p:nvSpPr>
          <p:cNvPr id="9" name="Left Brace 8"/>
          <p:cNvSpPr/>
          <p:nvPr/>
        </p:nvSpPr>
        <p:spPr>
          <a:xfrm>
            <a:off x="1872275" y="2183909"/>
            <a:ext cx="276225" cy="1330816"/>
          </a:xfrm>
          <a:prstGeom prst="leftBrac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28978" y="3653328"/>
            <a:ext cx="1266825" cy="4313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RCS</a:t>
            </a:r>
          </a:p>
        </p:txBody>
      </p:sp>
      <p:sp>
        <p:nvSpPr>
          <p:cNvPr id="11" name="Left Brace 10"/>
          <p:cNvSpPr/>
          <p:nvPr/>
        </p:nvSpPr>
        <p:spPr>
          <a:xfrm>
            <a:off x="1872274" y="3578415"/>
            <a:ext cx="276225" cy="581211"/>
          </a:xfrm>
          <a:prstGeom prst="leftBrac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54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452178" y="129540"/>
            <a:ext cx="8231938" cy="42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r>
              <a:rPr lang="en-US" sz="1800" b="1" i="0" u="none" strike="noStrike" cap="none" dirty="0" smtClean="0">
                <a:solidFill>
                  <a:srgbClr val="0C234B"/>
                </a:solidFill>
                <a:sym typeface="Verdana"/>
              </a:rPr>
              <a:t>Our work – Gaussian Mixture Model (GMM)</a:t>
            </a:r>
            <a:endParaRPr sz="1800" b="1" i="0" u="none" strike="noStrike" cap="none" dirty="0">
              <a:solidFill>
                <a:srgbClr val="0C234B"/>
              </a:solidFill>
              <a:sym typeface="Verdan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880" y="833564"/>
            <a:ext cx="4620534" cy="13020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819" y="2234501"/>
            <a:ext cx="5456631" cy="246414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18853" y="1162159"/>
            <a:ext cx="1266825" cy="6449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GMM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2153" y="3076684"/>
            <a:ext cx="1266825" cy="6449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posterior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512433" y="2246497"/>
            <a:ext cx="1266825" cy="6449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Maximize a posterior (MAP)</a:t>
            </a:r>
          </a:p>
        </p:txBody>
      </p:sp>
      <p:cxnSp>
        <p:nvCxnSpPr>
          <p:cNvPr id="16" name="Straight Arrow Connector 15"/>
          <p:cNvCxnSpPr>
            <a:stCxn id="15" idx="2"/>
          </p:cNvCxnSpPr>
          <p:nvPr/>
        </p:nvCxnSpPr>
        <p:spPr>
          <a:xfrm flipH="1">
            <a:off x="8145845" y="2891398"/>
            <a:ext cx="1" cy="57517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512433" y="3466573"/>
            <a:ext cx="1266825" cy="6449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Which class?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4568148" y="3466573"/>
            <a:ext cx="4211110" cy="1542526"/>
            <a:chOff x="4568148" y="3466573"/>
            <a:chExt cx="4211110" cy="1542526"/>
          </a:xfrm>
        </p:grpSpPr>
        <p:sp>
          <p:nvSpPr>
            <p:cNvPr id="21" name="Rectangle 20"/>
            <p:cNvSpPr/>
            <p:nvPr/>
          </p:nvSpPr>
          <p:spPr>
            <a:xfrm>
              <a:off x="7512433" y="4364198"/>
              <a:ext cx="1266825" cy="6449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How to estimate these p</a:t>
              </a:r>
              <a:r>
                <a:rPr lang="en-US" sz="1200" b="1" dirty="0" smtClean="0">
                  <a:solidFill>
                    <a:schemeClr val="tx1"/>
                  </a:solidFill>
                </a:rPr>
                <a:t>arameters?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 flipV="1">
              <a:off x="5857875" y="3830990"/>
              <a:ext cx="1654558" cy="855659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4568148" y="3499709"/>
              <a:ext cx="508678" cy="31928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5463497" y="3466573"/>
              <a:ext cx="813477" cy="35242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/>
            <p:cNvCxnSpPr>
              <a:stCxn id="21" idx="1"/>
              <a:endCxn id="25" idx="4"/>
            </p:cNvCxnSpPr>
            <p:nvPr/>
          </p:nvCxnSpPr>
          <p:spPr>
            <a:xfrm flipH="1" flipV="1">
              <a:off x="4822487" y="3818994"/>
              <a:ext cx="2689946" cy="867655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671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452178" y="129540"/>
            <a:ext cx="8231938" cy="42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r>
              <a:rPr lang="en-US" sz="1800" b="1" i="0" u="none" strike="noStrike" cap="none" dirty="0" smtClean="0">
                <a:solidFill>
                  <a:srgbClr val="0C234B"/>
                </a:solidFill>
                <a:sym typeface="Verdana"/>
              </a:rPr>
              <a:t>Our work – Expectation</a:t>
            </a:r>
            <a:r>
              <a:rPr lang="en-US" sz="1800" dirty="0" smtClean="0"/>
              <a:t>-</a:t>
            </a:r>
            <a:r>
              <a:rPr lang="en-US" sz="1800" b="1" i="0" u="none" strike="noStrike" cap="none" dirty="0" smtClean="0">
                <a:solidFill>
                  <a:srgbClr val="0C234B"/>
                </a:solidFill>
                <a:sym typeface="Verdana"/>
              </a:rPr>
              <a:t>Maximization (EM)</a:t>
            </a:r>
            <a:endParaRPr sz="1800" b="1" i="0" u="none" strike="noStrike" cap="none" dirty="0">
              <a:solidFill>
                <a:srgbClr val="0C234B"/>
              </a:solidFill>
              <a:sym typeface="Verdan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441" y="798527"/>
            <a:ext cx="6924675" cy="134459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28379" y="1148374"/>
            <a:ext cx="1014672" cy="6449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Likelihood</a:t>
            </a:r>
          </a:p>
        </p:txBody>
      </p:sp>
      <p:sp>
        <p:nvSpPr>
          <p:cNvPr id="10" name="Rectangle 9"/>
          <p:cNvSpPr/>
          <p:nvPr/>
        </p:nvSpPr>
        <p:spPr>
          <a:xfrm>
            <a:off x="528379" y="2219969"/>
            <a:ext cx="2624396" cy="4580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Maximum likelihood estimation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402" y="2778708"/>
            <a:ext cx="3500437" cy="18152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514" y="2578252"/>
            <a:ext cx="4719632" cy="220329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139834" y="2202722"/>
            <a:ext cx="1594465" cy="3755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EM algorithm</a:t>
            </a:r>
          </a:p>
        </p:txBody>
      </p:sp>
    </p:spTree>
    <p:extLst>
      <p:ext uri="{BB962C8B-B14F-4D97-AF65-F5344CB8AC3E}">
        <p14:creationId xmlns:p14="http://schemas.microsoft.com/office/powerpoint/2010/main" val="282051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452178" y="129540"/>
            <a:ext cx="8231938" cy="42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r>
              <a:rPr lang="en-US" sz="1800" b="1" i="0" u="none" strike="noStrike" cap="none" dirty="0" smtClean="0">
                <a:solidFill>
                  <a:srgbClr val="0C234B"/>
                </a:solidFill>
                <a:sym typeface="Verdana"/>
              </a:rPr>
              <a:t>Our work – Dataset</a:t>
            </a:r>
            <a:endParaRPr sz="1800" b="1" i="0" u="none" strike="noStrike" cap="none" dirty="0">
              <a:solidFill>
                <a:srgbClr val="0C234B"/>
              </a:solidFill>
              <a:sym typeface="Verdan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" y="1343024"/>
            <a:ext cx="880816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37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452178" y="129540"/>
            <a:ext cx="8231938" cy="42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r>
              <a:rPr lang="en-US" sz="1800" b="1" i="0" u="none" strike="noStrike" cap="none" dirty="0" smtClean="0">
                <a:solidFill>
                  <a:srgbClr val="0C234B"/>
                </a:solidFill>
                <a:sym typeface="Verdana"/>
              </a:rPr>
              <a:t>Our work – Ground Truth for Testing Data</a:t>
            </a:r>
            <a:endParaRPr sz="1800" b="1" i="0" u="none" strike="noStrike" cap="none" dirty="0">
              <a:solidFill>
                <a:srgbClr val="0C234B"/>
              </a:solidFill>
              <a:sym typeface="Verdan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03" y="1076324"/>
            <a:ext cx="8623213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5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452178" y="129540"/>
            <a:ext cx="8231938" cy="42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r>
              <a:rPr lang="en-US" sz="1800" b="1" i="0" u="none" strike="noStrike" cap="none" dirty="0" smtClean="0">
                <a:solidFill>
                  <a:srgbClr val="0C234B"/>
                </a:solidFill>
                <a:sym typeface="Verdana"/>
              </a:rPr>
              <a:t>Our work – Prediction using GMM</a:t>
            </a:r>
            <a:endParaRPr sz="1800" b="1" i="0" u="none" strike="noStrike" cap="none" dirty="0">
              <a:solidFill>
                <a:srgbClr val="0C234B"/>
              </a:solidFill>
              <a:sym typeface="Verdan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93" y="2619375"/>
            <a:ext cx="8464423" cy="15811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09" y="1104260"/>
            <a:ext cx="8162475" cy="126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8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452178" y="129540"/>
            <a:ext cx="8231938" cy="42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r>
              <a:rPr lang="en-US" sz="1800" b="1" i="0" u="none" strike="noStrike" cap="none" dirty="0" smtClean="0">
                <a:solidFill>
                  <a:srgbClr val="0C234B"/>
                </a:solidFill>
                <a:sym typeface="Verdana"/>
              </a:rPr>
              <a:t>Our work – Results</a:t>
            </a:r>
            <a:endParaRPr sz="1800" b="1" i="0" u="none" strike="noStrike" cap="none" dirty="0">
              <a:solidFill>
                <a:srgbClr val="0C234B"/>
              </a:solidFill>
              <a:sym typeface="Verdan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93" y="469696"/>
            <a:ext cx="8868908" cy="454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9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452178" y="129540"/>
            <a:ext cx="8231938" cy="42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r>
              <a:rPr lang="en-US" sz="1800" b="1" i="0" u="none" strike="noStrike" cap="none" dirty="0" smtClean="0">
                <a:solidFill>
                  <a:srgbClr val="0C234B"/>
                </a:solidFill>
                <a:sym typeface="Verdana"/>
              </a:rPr>
              <a:t>Our work – Results</a:t>
            </a:r>
            <a:endParaRPr sz="1800" b="1" i="0" u="none" strike="noStrike" cap="none" dirty="0">
              <a:solidFill>
                <a:srgbClr val="0C234B"/>
              </a:solidFill>
              <a:sym typeface="Verdan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997" y="551164"/>
            <a:ext cx="392430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8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452178" y="129540"/>
            <a:ext cx="8231938" cy="42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r>
              <a:rPr lang="en-US" sz="1800" b="1" i="0" u="none" strike="noStrike" cap="none" dirty="0" smtClean="0">
                <a:solidFill>
                  <a:srgbClr val="0C234B"/>
                </a:solidFill>
                <a:sym typeface="Verdana"/>
              </a:rPr>
              <a:t>Segmentation</a:t>
            </a:r>
            <a:endParaRPr sz="1800" b="1" i="0" u="none" strike="noStrike" cap="none" dirty="0">
              <a:solidFill>
                <a:srgbClr val="0C234B"/>
              </a:solidFill>
              <a:sym typeface="Verdan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20" y="617220"/>
            <a:ext cx="8629773" cy="201771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52178" y="2763313"/>
            <a:ext cx="2726239" cy="7541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U</a:t>
            </a:r>
            <a:r>
              <a:rPr lang="en-US" sz="1200" b="1" dirty="0" smtClean="0">
                <a:solidFill>
                  <a:schemeClr val="tx1"/>
                </a:solidFill>
              </a:rPr>
              <a:t>nsupervised approaches: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GMM, k-means, SVM, …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52178" y="3645868"/>
            <a:ext cx="2726239" cy="7541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Supervised approaches: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Fully </a:t>
            </a:r>
            <a:r>
              <a:rPr lang="en-US" sz="1200" b="1" dirty="0">
                <a:solidFill>
                  <a:schemeClr val="tx1"/>
                </a:solidFill>
              </a:rPr>
              <a:t>convolutional </a:t>
            </a:r>
            <a:r>
              <a:rPr lang="en-US" sz="1200" b="1" dirty="0" smtClean="0">
                <a:solidFill>
                  <a:schemeClr val="tx1"/>
                </a:solidFill>
              </a:rPr>
              <a:t>network (FCN),</a:t>
            </a:r>
          </a:p>
          <a:p>
            <a:pPr algn="ctr"/>
            <a:r>
              <a:rPr lang="en-US" sz="1100" b="1" dirty="0" smtClean="0">
                <a:solidFill>
                  <a:schemeClr val="tx1"/>
                </a:solidFill>
              </a:rPr>
              <a:t>Regions </a:t>
            </a:r>
            <a:r>
              <a:rPr lang="en-US" sz="1100" b="1" dirty="0">
                <a:solidFill>
                  <a:schemeClr val="tx1"/>
                </a:solidFill>
              </a:rPr>
              <a:t>with </a:t>
            </a:r>
            <a:r>
              <a:rPr lang="en-US" sz="1100" b="1" dirty="0" smtClean="0">
                <a:solidFill>
                  <a:schemeClr val="tx1"/>
                </a:solidFill>
              </a:rPr>
              <a:t>CNN (R-CNN), …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474720" y="3140400"/>
            <a:ext cx="2491740" cy="7541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Supervised approaches: </a:t>
            </a:r>
          </a:p>
          <a:p>
            <a:pPr algn="ctr"/>
            <a:r>
              <a:rPr lang="en-US" sz="1200" b="1" dirty="0" err="1" smtClean="0">
                <a:solidFill>
                  <a:schemeClr val="tx1"/>
                </a:solidFill>
              </a:rPr>
              <a:t>Voxelization</a:t>
            </a:r>
            <a:r>
              <a:rPr lang="en-US" sz="1200" b="1" dirty="0" smtClean="0">
                <a:solidFill>
                  <a:schemeClr val="tx1"/>
                </a:solidFill>
              </a:rPr>
              <a:t> then CNN,</a:t>
            </a:r>
          </a:p>
          <a:p>
            <a:pPr algn="ctr"/>
            <a:r>
              <a:rPr lang="en-US" sz="1200" b="1" dirty="0" err="1" smtClean="0">
                <a:solidFill>
                  <a:schemeClr val="tx1"/>
                </a:solidFill>
              </a:rPr>
              <a:t>PointNets</a:t>
            </a:r>
            <a:endParaRPr lang="en-US" sz="1200" b="1" dirty="0" smtClean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262763" y="3767582"/>
            <a:ext cx="2491740" cy="7541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Supervised approaches: </a:t>
            </a:r>
          </a:p>
          <a:p>
            <a:pPr algn="ctr"/>
            <a:r>
              <a:rPr lang="en-US" sz="1200" b="1" dirty="0" err="1" smtClean="0">
                <a:solidFill>
                  <a:schemeClr val="tx1"/>
                </a:solidFill>
              </a:rPr>
              <a:t>PointNets</a:t>
            </a:r>
            <a:r>
              <a:rPr lang="en-US" sz="1200" b="1" dirty="0" smtClean="0">
                <a:solidFill>
                  <a:schemeClr val="tx1"/>
                </a:solidFill>
              </a:rPr>
              <a:t>, DBSCAN+LSTM</a:t>
            </a:r>
            <a:endParaRPr lang="en-US" sz="1200" b="1" dirty="0" smtClean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262763" y="2766821"/>
            <a:ext cx="2491740" cy="7541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Unsu</a:t>
            </a:r>
            <a:r>
              <a:rPr lang="en-US" sz="1200" b="1" dirty="0" smtClean="0">
                <a:solidFill>
                  <a:schemeClr val="tx1"/>
                </a:solidFill>
              </a:rPr>
              <a:t>pervised approaches: 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ISODATA, k-means,…</a:t>
            </a:r>
            <a:endParaRPr lang="en-US" sz="1200" b="1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452178" y="129540"/>
            <a:ext cx="8231938" cy="42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r>
              <a:rPr lang="en-US" sz="1800" b="1" i="0" u="none" strike="noStrike" cap="none" dirty="0" smtClean="0">
                <a:solidFill>
                  <a:srgbClr val="0C234B"/>
                </a:solidFill>
                <a:sym typeface="Verdana"/>
              </a:rPr>
              <a:t>Our work – Results</a:t>
            </a:r>
            <a:endParaRPr sz="1800" b="1" i="0" u="none" strike="noStrike" cap="none" dirty="0">
              <a:solidFill>
                <a:srgbClr val="0C234B"/>
              </a:solidFill>
              <a:sym typeface="Verdan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44" y="551164"/>
            <a:ext cx="8617404" cy="18077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444" y="2504522"/>
            <a:ext cx="2346093" cy="17704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7048" y="2358961"/>
            <a:ext cx="3952875" cy="1000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5537" y="3359086"/>
            <a:ext cx="6562725" cy="10191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656961" y="4378750"/>
            <a:ext cx="44598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The PASCAL Visual Object Classes (VOC) Challenge</a:t>
            </a:r>
          </a:p>
        </p:txBody>
      </p:sp>
    </p:spTree>
    <p:extLst>
      <p:ext uri="{BB962C8B-B14F-4D97-AF65-F5344CB8AC3E}">
        <p14:creationId xmlns:p14="http://schemas.microsoft.com/office/powerpoint/2010/main" val="337200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452178" y="129540"/>
            <a:ext cx="8231938" cy="42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r>
              <a:rPr lang="en-US" sz="1800" b="1" i="0" u="none" strike="noStrike" cap="none" dirty="0" smtClean="0">
                <a:solidFill>
                  <a:srgbClr val="0C234B"/>
                </a:solidFill>
                <a:sym typeface="Verdana"/>
              </a:rPr>
              <a:t>Our work – Results</a:t>
            </a:r>
            <a:endParaRPr sz="1800" b="1" i="0" u="none" strike="noStrike" cap="none" dirty="0">
              <a:solidFill>
                <a:srgbClr val="0C234B"/>
              </a:solidFill>
              <a:sym typeface="Verdan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290" y="551164"/>
            <a:ext cx="5621713" cy="444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4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452178" y="129540"/>
            <a:ext cx="8231938" cy="42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r>
              <a:rPr lang="en-US" sz="1800" b="1" i="0" u="none" strike="noStrike" cap="none" dirty="0" smtClean="0">
                <a:solidFill>
                  <a:srgbClr val="0C234B"/>
                </a:solidFill>
                <a:sym typeface="Verdana"/>
              </a:rPr>
              <a:t>Our work – Results</a:t>
            </a:r>
            <a:endParaRPr sz="1800" b="1" i="0" u="none" strike="noStrike" cap="none" dirty="0">
              <a:solidFill>
                <a:srgbClr val="0C234B"/>
              </a:solidFill>
              <a:sym typeface="Verdan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037" y="684930"/>
            <a:ext cx="4928906" cy="419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40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576003" y="2282190"/>
            <a:ext cx="8231938" cy="42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r>
              <a:rPr lang="en-US" sz="3600" b="1" i="0" u="none" strike="noStrike" cap="none" dirty="0" smtClean="0">
                <a:solidFill>
                  <a:srgbClr val="0C234B"/>
                </a:solidFill>
                <a:sym typeface="Verdana"/>
              </a:rPr>
              <a:t>Thanks!</a:t>
            </a:r>
            <a:br>
              <a:rPr lang="en-US" sz="3600" b="1" i="0" u="none" strike="noStrike" cap="none" dirty="0" smtClean="0">
                <a:solidFill>
                  <a:srgbClr val="0C234B"/>
                </a:solidFill>
                <a:sym typeface="Verdana"/>
              </a:rPr>
            </a:br>
            <a:r>
              <a:rPr lang="en-US" sz="3600" dirty="0" smtClean="0"/>
              <a:t>Q&amp;A</a:t>
            </a:r>
            <a:endParaRPr sz="3600" b="1" i="0" u="none" strike="noStrike" cap="none" dirty="0">
              <a:solidFill>
                <a:srgbClr val="0C234B"/>
              </a:solidFill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86314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452178" y="129540"/>
            <a:ext cx="8231938" cy="42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r>
              <a:rPr lang="en-US" sz="1800" b="1" i="0" u="none" strike="noStrike" cap="none" dirty="0" smtClean="0">
                <a:solidFill>
                  <a:srgbClr val="0C234B"/>
                </a:solidFill>
                <a:sym typeface="Verdana"/>
              </a:rPr>
              <a:t>SAR Image Segmentation [1]</a:t>
            </a:r>
            <a:endParaRPr sz="1800" b="1" i="0" u="none" strike="noStrike" cap="none" dirty="0">
              <a:solidFill>
                <a:srgbClr val="0C234B"/>
              </a:solidFill>
              <a:sym typeface="Verdan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" y="1151394"/>
            <a:ext cx="8747760" cy="26281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4267" y="4581964"/>
            <a:ext cx="87477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[1] </a:t>
            </a:r>
            <a:r>
              <a:rPr lang="en-US" sz="1100" dirty="0" err="1" smtClean="0"/>
              <a:t>Rignot</a:t>
            </a:r>
            <a:r>
              <a:rPr lang="en-US" sz="1100" dirty="0"/>
              <a:t>, Eric, and Rama </a:t>
            </a:r>
            <a:r>
              <a:rPr lang="en-US" sz="1100" dirty="0" err="1"/>
              <a:t>Chellappa</a:t>
            </a:r>
            <a:r>
              <a:rPr lang="en-US" sz="1100" dirty="0"/>
              <a:t>. "Segmentation of </a:t>
            </a:r>
            <a:r>
              <a:rPr lang="en-US" sz="1100" dirty="0" err="1"/>
              <a:t>polarimetric</a:t>
            </a:r>
            <a:r>
              <a:rPr lang="en-US" sz="1100" dirty="0"/>
              <a:t> synthetic aperture radar data." IEEE Transactions on Image Processing 1.3 (1992): 281-300.</a:t>
            </a:r>
          </a:p>
        </p:txBody>
      </p:sp>
    </p:spTree>
    <p:extLst>
      <p:ext uri="{BB962C8B-B14F-4D97-AF65-F5344CB8AC3E}">
        <p14:creationId xmlns:p14="http://schemas.microsoft.com/office/powerpoint/2010/main" val="268255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452178" y="129540"/>
            <a:ext cx="8231938" cy="42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r>
              <a:rPr lang="en-US" sz="1800" b="1" i="0" u="none" strike="noStrike" cap="none" dirty="0" smtClean="0">
                <a:solidFill>
                  <a:srgbClr val="0C234B"/>
                </a:solidFill>
                <a:sym typeface="Verdana"/>
              </a:rPr>
              <a:t>SAR </a:t>
            </a:r>
            <a:r>
              <a:rPr lang="en-US" sz="1800" dirty="0"/>
              <a:t>Image Segmentation [1]</a:t>
            </a:r>
            <a:endParaRPr sz="1800" b="1" i="0" u="none" strike="noStrike" cap="none" dirty="0">
              <a:solidFill>
                <a:srgbClr val="0C234B"/>
              </a:solidFill>
              <a:sym typeface="Verdan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183818"/>
            <a:ext cx="8493616" cy="23594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4267" y="4581964"/>
            <a:ext cx="87477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[1] </a:t>
            </a:r>
            <a:r>
              <a:rPr lang="en-US" sz="1100" dirty="0" err="1" smtClean="0"/>
              <a:t>Rignot</a:t>
            </a:r>
            <a:r>
              <a:rPr lang="en-US" sz="1100" dirty="0"/>
              <a:t>, Eric, and Rama </a:t>
            </a:r>
            <a:r>
              <a:rPr lang="en-US" sz="1100" dirty="0" err="1"/>
              <a:t>Chellappa</a:t>
            </a:r>
            <a:r>
              <a:rPr lang="en-US" sz="1100" dirty="0"/>
              <a:t>. "Segmentation of </a:t>
            </a:r>
            <a:r>
              <a:rPr lang="en-US" sz="1100" dirty="0" err="1"/>
              <a:t>polarimetric</a:t>
            </a:r>
            <a:r>
              <a:rPr lang="en-US" sz="1100" dirty="0"/>
              <a:t> synthetic aperture radar data." IEEE Transactions on Image Processing 1.3 (1992): 281-300.</a:t>
            </a:r>
          </a:p>
        </p:txBody>
      </p:sp>
    </p:spTree>
    <p:extLst>
      <p:ext uri="{BB962C8B-B14F-4D97-AF65-F5344CB8AC3E}">
        <p14:creationId xmlns:p14="http://schemas.microsoft.com/office/powerpoint/2010/main" val="150354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452178" y="129540"/>
            <a:ext cx="8231938" cy="42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r>
              <a:rPr lang="en-US" sz="1800" b="1" i="0" u="none" strike="noStrike" cap="none" dirty="0" smtClean="0">
                <a:solidFill>
                  <a:srgbClr val="0C234B"/>
                </a:solidFill>
                <a:sym typeface="Verdana"/>
              </a:rPr>
              <a:t>SAR Image Segmentation </a:t>
            </a:r>
            <a:r>
              <a:rPr lang="en-US" sz="1800" dirty="0"/>
              <a:t>[1]</a:t>
            </a:r>
            <a:endParaRPr sz="1800" b="1" i="0" u="none" strike="noStrike" cap="none" dirty="0">
              <a:solidFill>
                <a:srgbClr val="0C234B"/>
              </a:solidFill>
              <a:sym typeface="Verdana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087879" y="4072394"/>
            <a:ext cx="1851661" cy="4462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Unsupervised: ISODATA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15" y="1424940"/>
            <a:ext cx="3579972" cy="2086771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5" idx="2"/>
            <a:endCxn id="24" idx="0"/>
          </p:cNvCxnSpPr>
          <p:nvPr/>
        </p:nvCxnSpPr>
        <p:spPr>
          <a:xfrm rot="16200000" flipH="1">
            <a:off x="2185064" y="3243747"/>
            <a:ext cx="560683" cy="1096609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178916" y="2192894"/>
            <a:ext cx="3347864" cy="13188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The </a:t>
            </a:r>
            <a:r>
              <a:rPr lang="en-US" sz="1200" b="1" dirty="0">
                <a:solidFill>
                  <a:schemeClr val="tx1"/>
                </a:solidFill>
              </a:rPr>
              <a:t>ISODATA algorithm is similar to the k-means algorithm with the distinct difference that the ISODATA algorithm allows for different number of clusters while the k-means assumes that the number of clusters is known a priori.</a:t>
            </a:r>
            <a:endParaRPr lang="en-US" sz="1200" b="1" dirty="0" smtClean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2897" y="640080"/>
            <a:ext cx="2491740" cy="525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A </a:t>
            </a:r>
            <a:r>
              <a:rPr lang="en-US" sz="1200" b="1" dirty="0" err="1" smtClean="0">
                <a:solidFill>
                  <a:schemeClr val="tx1"/>
                </a:solidFill>
              </a:rPr>
              <a:t>polarimetric</a:t>
            </a:r>
            <a:r>
              <a:rPr lang="en-US" sz="1200" b="1" dirty="0" smtClean="0">
                <a:solidFill>
                  <a:schemeClr val="tx1"/>
                </a:solidFill>
              </a:rPr>
              <a:t> model with Markov random</a:t>
            </a:r>
          </a:p>
        </p:txBody>
      </p:sp>
      <p:cxnSp>
        <p:nvCxnSpPr>
          <p:cNvPr id="17" name="Straight Arrow Connector 16"/>
          <p:cNvCxnSpPr>
            <a:stCxn id="15" idx="2"/>
            <a:endCxn id="5" idx="0"/>
          </p:cNvCxnSpPr>
          <p:nvPr/>
        </p:nvCxnSpPr>
        <p:spPr>
          <a:xfrm>
            <a:off x="1908767" y="1165462"/>
            <a:ext cx="8334" cy="25947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94267" y="4591662"/>
            <a:ext cx="87477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[1] </a:t>
            </a:r>
            <a:r>
              <a:rPr lang="en-US" sz="1100" dirty="0" err="1" smtClean="0"/>
              <a:t>Rignot</a:t>
            </a:r>
            <a:r>
              <a:rPr lang="en-US" sz="1100" dirty="0"/>
              <a:t>, Eric, and Rama </a:t>
            </a:r>
            <a:r>
              <a:rPr lang="en-US" sz="1100" dirty="0" err="1"/>
              <a:t>Chellappa</a:t>
            </a:r>
            <a:r>
              <a:rPr lang="en-US" sz="1100" dirty="0"/>
              <a:t>. "Segmentation of </a:t>
            </a:r>
            <a:r>
              <a:rPr lang="en-US" sz="1100" dirty="0" err="1"/>
              <a:t>polarimetric</a:t>
            </a:r>
            <a:r>
              <a:rPr lang="en-US" sz="1100" dirty="0"/>
              <a:t> synthetic aperture radar data." IEEE Transactions on Image Processing 1.3 (1992): 281-300.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7106" y="4072393"/>
            <a:ext cx="1851661" cy="4462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</a:t>
            </a:r>
            <a:r>
              <a:rPr lang="en-US" sz="1200" b="1" dirty="0" smtClean="0">
                <a:solidFill>
                  <a:schemeClr val="tx1"/>
                </a:solidFill>
              </a:rPr>
              <a:t>upervised: 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MAP classifier</a:t>
            </a:r>
          </a:p>
        </p:txBody>
      </p:sp>
      <p:cxnSp>
        <p:nvCxnSpPr>
          <p:cNvPr id="35" name="Straight Arrow Connector 7"/>
          <p:cNvCxnSpPr>
            <a:stCxn id="5" idx="2"/>
            <a:endCxn id="32" idx="0"/>
          </p:cNvCxnSpPr>
          <p:nvPr/>
        </p:nvCxnSpPr>
        <p:spPr>
          <a:xfrm rot="5400000">
            <a:off x="1169678" y="3324970"/>
            <a:ext cx="560682" cy="934164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5746606" y="1065332"/>
            <a:ext cx="1943100" cy="7812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</a:t>
            </a:r>
            <a:r>
              <a:rPr lang="en-US" sz="1200" b="1" dirty="0" smtClean="0">
                <a:solidFill>
                  <a:schemeClr val="tx1"/>
                </a:solidFill>
              </a:rPr>
              <a:t>upervised: 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MAP classifier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max </a:t>
            </a:r>
            <a:r>
              <a:rPr lang="en-US" sz="1200" b="1" dirty="0" smtClean="0">
                <a:solidFill>
                  <a:schemeClr val="tx1"/>
                </a:solidFill>
              </a:rPr>
              <a:t>p(</a:t>
            </a:r>
            <a:r>
              <a:rPr lang="en-US" sz="1200" b="1" dirty="0" err="1" smtClean="0">
                <a:solidFill>
                  <a:schemeClr val="tx1"/>
                </a:solidFill>
              </a:rPr>
              <a:t>u|x</a:t>
            </a:r>
            <a:r>
              <a:rPr lang="en-US" sz="1200" b="1" dirty="0" smtClean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8553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67" y="1355726"/>
            <a:ext cx="8180026" cy="3184497"/>
          </a:xfrm>
          <a:prstGeom prst="rect">
            <a:avLst/>
          </a:prstGeom>
        </p:spPr>
      </p:pic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452178" y="129540"/>
            <a:ext cx="8231938" cy="42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r>
              <a:rPr lang="en-US" sz="1800" b="1" i="0" u="none" strike="noStrike" cap="none" dirty="0" smtClean="0">
                <a:solidFill>
                  <a:srgbClr val="0C234B"/>
                </a:solidFill>
                <a:sym typeface="Verdana"/>
              </a:rPr>
              <a:t>Radar Point Cloud Segmentation [2]</a:t>
            </a:r>
            <a:endParaRPr sz="1800" b="1" i="0" u="none" strike="noStrike" cap="none" dirty="0">
              <a:solidFill>
                <a:srgbClr val="0C234B"/>
              </a:solidFill>
              <a:sym typeface="Verdan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2450" y="860049"/>
            <a:ext cx="3284784" cy="453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A work from Daimler research center</a:t>
            </a:r>
          </a:p>
        </p:txBody>
      </p:sp>
      <p:sp>
        <p:nvSpPr>
          <p:cNvPr id="3" name="Rectangle 2"/>
          <p:cNvSpPr/>
          <p:nvPr/>
        </p:nvSpPr>
        <p:spPr>
          <a:xfrm>
            <a:off x="308567" y="4581964"/>
            <a:ext cx="851915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222222"/>
                </a:solidFill>
                <a:latin typeface="Arial" panose="020B0604020202020204" pitchFamily="34" charset="0"/>
              </a:rPr>
              <a:t>[2] Schumann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, Ole, et al. "Semantic segmentation on radar point clouds." </a:t>
            </a:r>
            <a:r>
              <a:rPr lang="en-US" sz="1100" i="1" dirty="0">
                <a:solidFill>
                  <a:srgbClr val="222222"/>
                </a:solidFill>
                <a:latin typeface="Arial" panose="020B0604020202020204" pitchFamily="34" charset="0"/>
              </a:rPr>
              <a:t>2018 21st International Conference on Information Fusion (FUSION)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. IEEE, 2018.</a:t>
            </a:r>
            <a:endParaRPr lang="en-US" sz="11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9586" y="1854739"/>
            <a:ext cx="6500759" cy="1958005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2672997" y="1378265"/>
            <a:ext cx="3284784" cy="453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solidFill>
                  <a:schemeClr val="tx1"/>
                </a:solidFill>
              </a:rPr>
              <a:t>PointNets</a:t>
            </a:r>
            <a:endParaRPr lang="en-US" sz="1200" b="1" dirty="0" smtClean="0"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037465" y="860049"/>
            <a:ext cx="2790261" cy="3591266"/>
            <a:chOff x="6037465" y="860049"/>
            <a:chExt cx="2790261" cy="3591266"/>
          </a:xfrm>
        </p:grpSpPr>
        <p:sp>
          <p:nvSpPr>
            <p:cNvPr id="12" name="Rectangle 11"/>
            <p:cNvSpPr/>
            <p:nvPr/>
          </p:nvSpPr>
          <p:spPr>
            <a:xfrm>
              <a:off x="6037465" y="860049"/>
              <a:ext cx="2790261" cy="8640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Data accumulation problem:</a:t>
              </a:r>
            </a:p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40 Mph=17 m/s</a:t>
              </a:r>
            </a:p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Move 8 meters during 0.5 seconds</a:t>
              </a:r>
              <a:endParaRPr lang="en-US" sz="12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7852930" y="4132030"/>
              <a:ext cx="749791" cy="31928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5" idx="0"/>
              <a:endCxn id="12" idx="2"/>
            </p:cNvCxnSpPr>
            <p:nvPr/>
          </p:nvCxnSpPr>
          <p:spPr>
            <a:xfrm flipH="1" flipV="1">
              <a:off x="7432596" y="1724091"/>
              <a:ext cx="795230" cy="2407939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538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452178" y="129540"/>
            <a:ext cx="8231938" cy="42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r>
              <a:rPr lang="en-US" sz="1800" b="1" i="0" u="none" strike="noStrike" cap="none" dirty="0" smtClean="0">
                <a:solidFill>
                  <a:srgbClr val="0C234B"/>
                </a:solidFill>
                <a:sym typeface="Verdana"/>
              </a:rPr>
              <a:t>Radar Point Cloud Segmentation [2]</a:t>
            </a:r>
            <a:endParaRPr sz="1800" b="1" i="0" u="none" strike="noStrike" cap="none" dirty="0">
              <a:solidFill>
                <a:srgbClr val="0C234B"/>
              </a:solidFill>
              <a:sym typeface="Verdan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8567" y="4581964"/>
            <a:ext cx="851915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222222"/>
                </a:solidFill>
                <a:latin typeface="Arial" panose="020B0604020202020204" pitchFamily="34" charset="0"/>
              </a:rPr>
              <a:t>[2] Schumann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, Ole, et al. "Semantic segmentation on radar point clouds." </a:t>
            </a:r>
            <a:r>
              <a:rPr lang="en-US" sz="1100" i="1" dirty="0">
                <a:solidFill>
                  <a:srgbClr val="222222"/>
                </a:solidFill>
                <a:latin typeface="Arial" panose="020B0604020202020204" pitchFamily="34" charset="0"/>
              </a:rPr>
              <a:t>2018 21st International Conference on Information Fusion (FUSION)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. IEEE, 2018.</a:t>
            </a:r>
            <a:endParaRPr lang="en-US" sz="11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89" y="794913"/>
            <a:ext cx="8570918" cy="365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8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911" y="551164"/>
            <a:ext cx="5672137" cy="4450548"/>
          </a:xfrm>
          <a:prstGeom prst="rect">
            <a:avLst/>
          </a:prstGeom>
        </p:spPr>
      </p:pic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452178" y="129540"/>
            <a:ext cx="8231938" cy="42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r>
              <a:rPr lang="en-US" sz="1800" b="1" i="0" u="none" strike="noStrike" cap="none" dirty="0" smtClean="0">
                <a:solidFill>
                  <a:srgbClr val="0C234B"/>
                </a:solidFill>
                <a:sym typeface="Verdana"/>
              </a:rPr>
              <a:t>Radar Point Cloud Segmentation [2]</a:t>
            </a:r>
            <a:endParaRPr sz="1800" b="1" i="0" u="none" strike="noStrike" cap="none" dirty="0">
              <a:solidFill>
                <a:srgbClr val="0C234B"/>
              </a:solidFill>
              <a:sym typeface="Verdan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8567" y="4581964"/>
            <a:ext cx="851915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222222"/>
                </a:solidFill>
                <a:latin typeface="Arial" panose="020B0604020202020204" pitchFamily="34" charset="0"/>
              </a:rPr>
              <a:t>[2] Schumann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, Ole, et al. "Semantic segmentation on radar point clouds." </a:t>
            </a:r>
            <a:r>
              <a:rPr lang="en-US" sz="1100" i="1" dirty="0">
                <a:solidFill>
                  <a:srgbClr val="222222"/>
                </a:solidFill>
                <a:latin typeface="Arial" panose="020B0604020202020204" pitchFamily="34" charset="0"/>
              </a:rPr>
              <a:t>2018 21st International Conference on Information Fusion (FUSION)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. IEEE, 2018.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8662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452178" y="129540"/>
            <a:ext cx="8231938" cy="42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r>
              <a:rPr lang="en-US" sz="1800" b="1" i="0" u="none" strike="noStrike" cap="none" dirty="0" smtClean="0">
                <a:solidFill>
                  <a:srgbClr val="0C234B"/>
                </a:solidFill>
                <a:sym typeface="Verdana"/>
              </a:rPr>
              <a:t>Our work - Hardware</a:t>
            </a:r>
            <a:endParaRPr sz="1800" b="1" i="0" u="none" strike="noStrike" cap="none" dirty="0">
              <a:solidFill>
                <a:srgbClr val="0C234B"/>
              </a:solidFill>
              <a:sym typeface="Verdan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466" y="823472"/>
            <a:ext cx="3987704" cy="395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09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- Title Slide">
  <a:themeElements>
    <a:clrScheme name="Default - Title Sli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2070</TotalTime>
  <Words>460</Words>
  <Application>Microsoft Office PowerPoint</Application>
  <PresentationFormat>On-screen Show (16:9)</PresentationFormat>
  <Paragraphs>91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Gill Sans</vt:lpstr>
      <vt:lpstr>Wingdings</vt:lpstr>
      <vt:lpstr>Verdana</vt:lpstr>
      <vt:lpstr>Default - Title Slide</vt:lpstr>
      <vt:lpstr>MmWave Radar Point Cloud Segmentation using GMM in Multimodal Traffic Monitoring</vt:lpstr>
      <vt:lpstr>Segmentation</vt:lpstr>
      <vt:lpstr>SAR Image Segmentation [1]</vt:lpstr>
      <vt:lpstr>SAR Image Segmentation [1]</vt:lpstr>
      <vt:lpstr>SAR Image Segmentation [1]</vt:lpstr>
      <vt:lpstr>Radar Point Cloud Segmentation [2]</vt:lpstr>
      <vt:lpstr>Radar Point Cloud Segmentation [2]</vt:lpstr>
      <vt:lpstr>Radar Point Cloud Segmentation [2]</vt:lpstr>
      <vt:lpstr>Our work - Hardware</vt:lpstr>
      <vt:lpstr>Our work – Data Collection</vt:lpstr>
      <vt:lpstr>Our work – Radar Data</vt:lpstr>
      <vt:lpstr>Our work – Feature Vector</vt:lpstr>
      <vt:lpstr>Our work – Gaussian Mixture Model (GMM)</vt:lpstr>
      <vt:lpstr>Our work – Expectation-Maximization (EM)</vt:lpstr>
      <vt:lpstr>Our work – Dataset</vt:lpstr>
      <vt:lpstr>Our work – Ground Truth for Testing Data</vt:lpstr>
      <vt:lpstr>Our work – Prediction using GMM</vt:lpstr>
      <vt:lpstr>Our work – Results</vt:lpstr>
      <vt:lpstr>Our work – Results</vt:lpstr>
      <vt:lpstr>Our work – Results</vt:lpstr>
      <vt:lpstr>Our work – Results</vt:lpstr>
      <vt:lpstr>Our work – Results</vt:lpstr>
      <vt:lpstr>Thanks! 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1st Presentation in Fall 2018</dc:title>
  <dc:creator>Jin, Feng - (fengjin)</dc:creator>
  <cp:lastModifiedBy>Jin, Feng - (fengjin)</cp:lastModifiedBy>
  <cp:revision>568</cp:revision>
  <dcterms:modified xsi:type="dcterms:W3CDTF">2019-11-08T20:56:31Z</dcterms:modified>
</cp:coreProperties>
</file>